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358" r:id="rId3"/>
    <p:sldId id="350" r:id="rId4"/>
    <p:sldId id="334" r:id="rId5"/>
    <p:sldId id="355" r:id="rId6"/>
    <p:sldId id="365" r:id="rId7"/>
    <p:sldId id="348" r:id="rId8"/>
    <p:sldId id="359" r:id="rId9"/>
    <p:sldId id="314" r:id="rId10"/>
    <p:sldId id="290" r:id="rId11"/>
    <p:sldId id="360" r:id="rId12"/>
    <p:sldId id="361" r:id="rId13"/>
    <p:sldId id="362" r:id="rId14"/>
    <p:sldId id="363" r:id="rId15"/>
    <p:sldId id="364" r:id="rId16"/>
    <p:sldId id="366" r:id="rId17"/>
    <p:sldId id="286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1BC-5861-472E-B191-C626346E2E53}" type="datetimeFigureOut">
              <a:rPr lang="pt-BR" smtClean="0"/>
              <a:t>28/11/2025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7E3-8909-4FBE-AC2E-3C82A8770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45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1BC-5861-472E-B191-C626346E2E53}" type="datetimeFigureOut">
              <a:rPr lang="pt-BR" smtClean="0"/>
              <a:t>28/11/2025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7E3-8909-4FBE-AC2E-3C82A8770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93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1BC-5861-472E-B191-C626346E2E53}" type="datetimeFigureOut">
              <a:rPr lang="pt-BR" smtClean="0"/>
              <a:t>28/11/2025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7E3-8909-4FBE-AC2E-3C82A8770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85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1BC-5861-472E-B191-C626346E2E53}" type="datetimeFigureOut">
              <a:rPr lang="pt-BR" smtClean="0"/>
              <a:t>28/11/2025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7E3-8909-4FBE-AC2E-3C82A8770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1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1BC-5861-472E-B191-C626346E2E53}" type="datetimeFigureOut">
              <a:rPr lang="pt-BR" smtClean="0"/>
              <a:t>28/11/2025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7E3-8909-4FBE-AC2E-3C82A8770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62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1BC-5861-472E-B191-C626346E2E53}" type="datetimeFigureOut">
              <a:rPr lang="pt-BR" smtClean="0"/>
              <a:t>28/11/2025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7E3-8909-4FBE-AC2E-3C82A8770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60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1BC-5861-472E-B191-C626346E2E53}" type="datetimeFigureOut">
              <a:rPr lang="pt-BR" smtClean="0"/>
              <a:t>28/11/2025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7E3-8909-4FBE-AC2E-3C82A8770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70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1BC-5861-472E-B191-C626346E2E53}" type="datetimeFigureOut">
              <a:rPr lang="pt-BR" smtClean="0"/>
              <a:t>28/11/2025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7E3-8909-4FBE-AC2E-3C82A8770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27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1BC-5861-472E-B191-C626346E2E53}" type="datetimeFigureOut">
              <a:rPr lang="pt-BR" smtClean="0"/>
              <a:t>28/11/2025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7E3-8909-4FBE-AC2E-3C82A8770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34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1BC-5861-472E-B191-C626346E2E53}" type="datetimeFigureOut">
              <a:rPr lang="pt-BR" smtClean="0"/>
              <a:t>28/11/2025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7E3-8909-4FBE-AC2E-3C82A8770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43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171BC-5861-472E-B191-C626346E2E53}" type="datetimeFigureOut">
              <a:rPr lang="pt-BR" smtClean="0"/>
              <a:t>28/11/2025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87E3-8909-4FBE-AC2E-3C82A8770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39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71BC-5861-472E-B191-C626346E2E53}" type="datetimeFigureOut">
              <a:rPr lang="pt-BR" smtClean="0"/>
              <a:t>28/11/2025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87E3-8909-4FBE-AC2E-3C82A8770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86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diariodaregiao.com.br/opiniao-e-colunas/artigos/a-essencialidade-da-advocacia-previdenciaria.176384818775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H2iM_oWGfbc&amp;t=17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48" y="937647"/>
            <a:ext cx="11864347" cy="424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9227" y="0"/>
            <a:ext cx="11863953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Em 26/11/2025, ocorreu o Grupo de Estudos das Comissões de Direito do Trabalho e Processo do Trabalho, Coordenadora Priscila Del Porto e de Direito Administrativo, Coordenador João Paulo </a:t>
            </a:r>
            <a:r>
              <a:rPr lang="pt-BR" sz="1400" kern="0" dirty="0" err="1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Lefundes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Coelho, sobre o tema: "Responsabilidade Subsidiária do Ente Público: Teoria, Jurisprudência e os Desafios na Execução Trabalhista", que teve como palestrantes o </a:t>
            </a:r>
            <a:r>
              <a:rPr lang="pt-BR" sz="1400" kern="0" dirty="0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Juiz 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do </a:t>
            </a:r>
            <a:r>
              <a:rPr lang="pt-BR" sz="1400" kern="0" dirty="0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Trabalho, 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Marcel Marques e o </a:t>
            </a:r>
            <a:r>
              <a:rPr lang="pt-BR" sz="1400" kern="0" dirty="0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Advogado, 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João Paulo </a:t>
            </a:r>
            <a:r>
              <a:rPr lang="pt-BR" sz="1400" kern="0" dirty="0" err="1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Lefundes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Coelho. </a:t>
            </a:r>
            <a:endParaRPr lang="pt-BR" sz="1400" kern="1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Estiveram presentes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1400" kern="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Vice-Coordenador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Comissão de Direito do Trabalho e Processo do Trabalho Hanna </a:t>
            </a:r>
            <a:r>
              <a:rPr lang="pt-BR" sz="1400" kern="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Maddi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além de membros das comissões, advogadas(os) e interessadas(os). </a:t>
            </a:r>
            <a:endParaRPr lang="pt-BR" sz="14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C:\Users\OABSP\Downloads\WhatsApp Image 2025-11-26 at 20.00.04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36" y="2192364"/>
            <a:ext cx="3945773" cy="463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C:\Users\OABSP\Downloads\WhatsApp Image 2025-11-26 at 20.21.22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09" y="2192364"/>
            <a:ext cx="5712578" cy="4633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51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4725" y="141483"/>
            <a:ext cx="11817458" cy="1127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27/11/2025, ocorreu a reunião ordinária da Diretoria da OAB Rio Preto. </a:t>
            </a:r>
            <a:endParaRPr lang="pt-BR" sz="1400" kern="1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Estiveram presentes a Presidente, </a:t>
            </a:r>
            <a:r>
              <a:rPr lang="pt-BR" sz="1400" kern="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Izabela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kern="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Fantazia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o Vice-Presidente, Diego </a:t>
            </a:r>
            <a:r>
              <a:rPr lang="pt-BR" sz="1400" kern="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Carretero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o Secretário-Geral, Roberto de Almeida; a Secretária-Geral Adjunta, Flaviana de Freitas e a Tesoureira, </a:t>
            </a:r>
            <a:r>
              <a:rPr lang="pt-BR" sz="1400" kern="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Claudionora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Tobias.</a:t>
            </a:r>
            <a:endParaRPr lang="pt-BR" sz="14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C:\Users\OABSP\Downloads\WhatsApp Image 2025-11-27 at 15.47.0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75" y="1414141"/>
            <a:ext cx="4069759" cy="5312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90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3987" y="0"/>
            <a:ext cx="11933694" cy="102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0" dirty="0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27/11/2025, </a:t>
            </a:r>
            <a:r>
              <a:rPr lang="pt-BR" sz="1400" kern="1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durante a reunião ordinária da Diretoria da OAB Rio Preto, </a:t>
            </a:r>
            <a:r>
              <a:rPr lang="pt-BR" sz="1400" kern="0" dirty="0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Presidente, </a:t>
            </a:r>
            <a:r>
              <a:rPr lang="pt-BR" sz="1400" kern="0" dirty="0" err="1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Izabela</a:t>
            </a:r>
            <a:r>
              <a:rPr lang="pt-BR" sz="1400" kern="0" dirty="0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kern="0" dirty="0" err="1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Fantazia</a:t>
            </a:r>
            <a:r>
              <a:rPr lang="pt-BR" sz="1400" kern="0" dirty="0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o Vice-Presidente, Diego </a:t>
            </a:r>
            <a:r>
              <a:rPr lang="pt-BR" sz="1400" kern="0" dirty="0" err="1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Carretero</a:t>
            </a:r>
            <a:r>
              <a:rPr lang="pt-BR" sz="1400" kern="0" dirty="0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o Secretário-Geral, Roberto de Almeida; a Secretária-Geral Adjunta, Flaviana de Freitas e a Tesoureira, </a:t>
            </a:r>
            <a:r>
              <a:rPr lang="pt-BR" sz="1400" kern="0" dirty="0" err="1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Claudionora</a:t>
            </a:r>
            <a:r>
              <a:rPr lang="pt-BR" sz="1400" kern="0" dirty="0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Tobias</a:t>
            </a:r>
            <a:r>
              <a:rPr lang="pt-BR" sz="1400" kern="100" dirty="0" smtClean="0">
                <a:solidFill>
                  <a:srgbClr val="242424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kern="0" dirty="0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reuniram-se com o Coordenador da Comissão de Direitos Humano, </a:t>
            </a:r>
            <a:r>
              <a:rPr lang="pt-BR" sz="1400" kern="0" dirty="0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Walter Melo Machado Junior</a:t>
            </a:r>
            <a:r>
              <a:rPr lang="pt-BR" sz="1400" kern="1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C:\Users\OABSP\Downloads\WhatsApp Image 2025-11-27 at 15.44.54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327" y="1521851"/>
            <a:ext cx="3789013" cy="5084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27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0482" y="0"/>
            <a:ext cx="11956943" cy="102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27/11/2025, 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durante a reunião ordinária da Diretoria da OAB Rio Preto, 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Presidente, </a:t>
            </a:r>
            <a:r>
              <a:rPr lang="pt-BR" sz="1400" kern="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Izabela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kern="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Fantazia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o Vice-Presidente, Diego </a:t>
            </a:r>
            <a:r>
              <a:rPr lang="pt-BR" sz="1400" kern="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Carretero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o Secretário-Geral, Roberto de Almeida; a Secretária-Geral Adjunta, Flaviana de Freitas e a Tesoureira, </a:t>
            </a:r>
            <a:r>
              <a:rPr lang="pt-BR" sz="1400" kern="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Claudionora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Tobias</a:t>
            </a:r>
            <a:r>
              <a:rPr lang="pt-BR" sz="1400" kern="100" dirty="0">
                <a:solidFill>
                  <a:srgbClr val="242424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reuniram-se com a Coordenadora da Comissão das Mulheres Advogadas, 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Isabella Borges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C:\Users\OABSP\Downloads\WhatsApp Image 2025-11-27 at 15.45.20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69" y="1166167"/>
            <a:ext cx="3976768" cy="5598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42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3988" y="71749"/>
            <a:ext cx="11801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27/11/2025, 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durante a reunião ordinária da Diretoria da OAB Rio Preto, 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Presidente, </a:t>
            </a:r>
            <a:r>
              <a:rPr lang="pt-BR" sz="1400" kern="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Izabela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kern="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Fantazia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o Vice-Presidente, Diego </a:t>
            </a:r>
            <a:r>
              <a:rPr lang="pt-BR" sz="1400" kern="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Carretero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o Secretário-Geral, Roberto de Almeida; a Secretária-Geral Adjunta, Flaviana de Freitas e a Tesoureira, </a:t>
            </a:r>
            <a:r>
              <a:rPr lang="pt-BR" sz="1400" kern="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Claudionora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Tobias</a:t>
            </a:r>
            <a:r>
              <a:rPr lang="pt-BR" sz="1400" kern="100" dirty="0">
                <a:solidFill>
                  <a:srgbClr val="242424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reuniram-se com o Coordenador da Comissão da Advocacia Pública, Orlando D’</a:t>
            </a:r>
            <a:r>
              <a:rPr lang="pt-BR" sz="1400" kern="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Incao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1400" kern="0" dirty="0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 o 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Membro da Comissão, </a:t>
            </a:r>
            <a:r>
              <a:rPr lang="pt-BR" sz="1400" kern="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Ritieri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Danilo Brabo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C:\Users\OABSP\Downloads\WhatsApp Image 2025-11-27 at 15.45.5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91" y="1518188"/>
            <a:ext cx="6417751" cy="4774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27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9228" y="61993"/>
            <a:ext cx="119026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Em 27/11/2025, o Coordenador da Comissão de</a:t>
            </a:r>
            <a:r>
              <a:rPr lang="pt-BR" sz="1400" kern="100" dirty="0">
                <a:solidFill>
                  <a:srgbClr val="242424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Direito Processual Civil, 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Robson Ferreira de Carvalho, 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representou a OAB Rio Preto na Correição da Seção Administrativa de </a:t>
            </a:r>
            <a:r>
              <a:rPr lang="pt-BR" sz="1400" kern="0" dirty="0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Distribuição 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da Central de </a:t>
            </a:r>
            <a:r>
              <a:rPr lang="pt-BR" sz="1400" kern="0" dirty="0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Mandados 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do TJSP – São José do Rio Preto.  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C:\Users\OABSP\Downloads\WhatsApp Image 2025-11-27 at 17.41.2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41" y="956941"/>
            <a:ext cx="4382872" cy="5730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859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6977" y="73219"/>
            <a:ext cx="11801959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Nos dias 27 e 28/11/2025, o Vice-Presidente da OAB Rio Preto, Diego </a:t>
            </a:r>
            <a:r>
              <a:rPr lang="pt-BR" sz="1400" kern="0" dirty="0" err="1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Carretero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e o Coordenador da Comissão de Direitos e Prerrogativas, Diego Rosa, 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participaram da Correição da Vara das </a:t>
            </a:r>
            <a:r>
              <a:rPr lang="pt-BR" sz="1400" kern="0" dirty="0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Garantias 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da Região Administrativa Judiciária do TJSP de São José do Rio Preto.  </a:t>
            </a:r>
            <a:endParaRPr lang="pt-BR" sz="1400" kern="1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Participaram da correição, o Juiz de Direito Auxiliar, Armando </a:t>
            </a:r>
            <a:r>
              <a:rPr lang="pt-BR" sz="1400" kern="0" dirty="0" err="1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Constantini</a:t>
            </a:r>
            <a:r>
              <a:rPr lang="pt-BR" sz="1400" kern="0" dirty="0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 o Chefe do Cartório Ricardo</a:t>
            </a:r>
            <a:r>
              <a:rPr lang="pt-BR" sz="1400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4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C:\Users\OABSP\Downloads\WhatsApp Image 2025-11-28 at 15.44.3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35" y="1721683"/>
            <a:ext cx="2944242" cy="4942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379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5999" y="3152795"/>
            <a:ext cx="7474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12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 Diretoria da 22ª Subseção da OAB/SP</a:t>
            </a:r>
          </a:p>
          <a:p>
            <a:pPr algn="ctr" fontAlgn="base"/>
            <a:r>
              <a:rPr lang="pt-BR" sz="1200" b="0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Izabela</a:t>
            </a:r>
            <a:r>
              <a:rPr lang="pt-BR" sz="12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pt-BR" sz="1200" b="0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Fantazia</a:t>
            </a:r>
            <a:r>
              <a:rPr lang="pt-BR" sz="12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da Silva </a:t>
            </a:r>
            <a:r>
              <a:rPr lang="pt-BR" sz="1200" b="0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Rejaili</a:t>
            </a:r>
            <a:endParaRPr lang="pt-BR" sz="1200" b="0" i="0" dirty="0">
              <a:solidFill>
                <a:srgbClr val="242424"/>
              </a:solidFill>
              <a:effectLst/>
              <a:latin typeface="Bookman Old Style" panose="02050604050505020204" pitchFamily="18" charset="0"/>
            </a:endParaRPr>
          </a:p>
          <a:p>
            <a:pPr algn="ctr" fontAlgn="base"/>
            <a:r>
              <a:rPr lang="pt-BR" sz="12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Presidente</a:t>
            </a:r>
            <a:r>
              <a:rPr lang="pt-BR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pt-BR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</a:br>
            <a:r>
              <a:rPr lang="pt-BR" b="0" i="0" dirty="0">
                <a:solidFill>
                  <a:srgbClr val="1F497D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pt-BR" b="0" i="0" dirty="0">
                <a:solidFill>
                  <a:srgbClr val="1F497D"/>
                </a:solidFill>
                <a:effectLst/>
                <a:latin typeface="Bookman Old Style" panose="02050604050505020204" pitchFamily="18" charset="0"/>
              </a:rPr>
            </a:br>
            <a:endParaRPr lang="pt-BR" b="0" i="0" dirty="0">
              <a:solidFill>
                <a:srgbClr val="222222"/>
              </a:solidFill>
              <a:effectLst/>
              <a:latin typeface="Bookman Old Style" panose="02050604050505020204" pitchFamily="18" charset="0"/>
            </a:endParaRPr>
          </a:p>
          <a:p>
            <a:pPr algn="ctr" fontAlgn="base"/>
            <a:r>
              <a:rPr lang="pt-BR" sz="12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WhatsApp da OAB Rio Preto: (17) 98828-6756  </a:t>
            </a:r>
            <a:br>
              <a:rPr lang="pt-BR" sz="12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</a:br>
            <a:r>
              <a:rPr lang="pt-BR" sz="12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Cadastre o nosso WhatsApp nos contatos do seu celular para quando você precisar.</a:t>
            </a:r>
          </a:p>
          <a:p>
            <a:pPr algn="ctr" fontAlgn="base"/>
            <a:r>
              <a:rPr lang="pt-BR" sz="12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Se inscreva no nosso Canal do </a:t>
            </a:r>
            <a:r>
              <a:rPr lang="pt-BR" sz="1200" b="0" i="0" dirty="0" err="1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Youtube</a:t>
            </a:r>
            <a:r>
              <a:rPr lang="pt-BR" sz="12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: OAB Rio </a:t>
            </a:r>
            <a:r>
              <a:rPr lang="pt-BR" sz="1200" b="0" i="0" dirty="0" smtClean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Preto</a:t>
            </a:r>
          </a:p>
          <a:p>
            <a:pPr algn="ctr" fontAlgn="base"/>
            <a:r>
              <a:rPr lang="pt-BR" sz="1200" dirty="0" smtClean="0">
                <a:solidFill>
                  <a:srgbClr val="222222"/>
                </a:solidFill>
                <a:latin typeface="Bookman Old Style" panose="02050604050505020204" pitchFamily="18" charset="0"/>
              </a:rPr>
              <a:t>Acesse nosso site: www.oabriopreto.org.br</a:t>
            </a:r>
            <a:endParaRPr lang="pt-BR" sz="1200" b="0" i="0" dirty="0">
              <a:solidFill>
                <a:srgbClr val="222222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15" y="1265808"/>
            <a:ext cx="7006857" cy="165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1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2732" y="136690"/>
            <a:ext cx="11863952" cy="1451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23/11/2025, a Coordenadora da Comissão de Direito Previdenciário da OAB Rio Preto, Luciana </a:t>
            </a:r>
            <a:r>
              <a:rPr lang="pt-BR" sz="1400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Polizelli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foi destaque no jornal Diário da Região ao assinar o artigo intitulado “A essencialidade da advocacia previdenciária”.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Veja a matéria completa: </a:t>
            </a:r>
            <a:r>
              <a:rPr lang="pt-BR" sz="1400" u="sng" kern="100" dirty="0">
                <a:solidFill>
                  <a:srgbClr val="0563C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https://www.diariodaregiao.com.br/opiniao-e-colunas/artigos/a-essencialidade-da-advocacia-previdenciaria.1763848187750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4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50224" y="1953088"/>
            <a:ext cx="5400040" cy="445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4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6238" y="114921"/>
            <a:ext cx="11941443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100" dirty="0">
                <a:solidFill>
                  <a:srgbClr val="242424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24/11/2025, a Tesoureira da OAB Rio Preto, </a:t>
            </a:r>
            <a:r>
              <a:rPr lang="pt-BR" sz="1400" kern="100" dirty="0" err="1">
                <a:solidFill>
                  <a:srgbClr val="242424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Claudionora</a:t>
            </a:r>
            <a:r>
              <a:rPr lang="pt-BR" sz="1400" kern="100" dirty="0">
                <a:solidFill>
                  <a:srgbClr val="242424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Tobias e a Coordenadora da Comissão 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de Igualdade e Equidade Racial, Camila Roque, participaram </a:t>
            </a:r>
            <a:r>
              <a:rPr lang="pt-BR" sz="1400" kern="0" dirty="0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da Roda 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de Gestantes e Educação Perinatal, que teve como palestrantes: </a:t>
            </a:r>
            <a:r>
              <a:rPr lang="pt-BR" sz="1400" kern="0" dirty="0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 Psicóloga 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lang="pt-BR" sz="1400" kern="0" dirty="0" err="1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Doula</a:t>
            </a:r>
            <a:r>
              <a:rPr lang="pt-BR" sz="1400" kern="0" dirty="0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Juliana </a:t>
            </a:r>
            <a:r>
              <a:rPr lang="pt-BR" sz="1400" kern="0" dirty="0" err="1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Mogrão</a:t>
            </a:r>
            <a:r>
              <a:rPr lang="pt-BR" sz="1400" kern="0" dirty="0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; a 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Fisioterapeuta e </a:t>
            </a:r>
            <a:r>
              <a:rPr lang="pt-BR" sz="1400" kern="0" dirty="0" err="1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Doula</a:t>
            </a:r>
            <a:r>
              <a:rPr lang="pt-BR" sz="1400" kern="0" dirty="0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t-BR" sz="1400" kern="0" dirty="0" err="1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Marcella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Hernandes </a:t>
            </a:r>
            <a:r>
              <a:rPr lang="pt-BR" sz="1400" kern="0" dirty="0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 a </a:t>
            </a:r>
            <a:r>
              <a:rPr lang="pt-BR" sz="1400" kern="0" dirty="0" err="1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Doula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pt-BR" sz="1400" kern="0" dirty="0" err="1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Gardiã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do </a:t>
            </a:r>
            <a:r>
              <a:rPr lang="pt-BR" sz="1400" kern="0" dirty="0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Ventre, 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Talita </a:t>
            </a:r>
            <a:r>
              <a:rPr lang="pt-BR" sz="1400" kern="0" dirty="0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Laurindo</a:t>
            </a:r>
            <a:r>
              <a:rPr lang="pt-BR" sz="1400" kern="100" dirty="0" smtClean="0">
                <a:solidFill>
                  <a:srgbClr val="242424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400" kern="1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Participaram do encontro, membros das comissões e advogadas(os) interessadas(os).</a:t>
            </a:r>
            <a:endParaRPr lang="pt-BR" sz="14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3613451" y="2004125"/>
            <a:ext cx="530606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7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0482" y="76543"/>
            <a:ext cx="11794209" cy="102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100" dirty="0">
                <a:solidFill>
                  <a:srgbClr val="242424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24/11/2025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a Presidente da OAB Rio Preto, </a:t>
            </a:r>
            <a:r>
              <a:rPr lang="pt-BR" sz="1400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Izabela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Fantazia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Vice-Presidente, Diego </a:t>
            </a:r>
            <a:r>
              <a:rPr lang="pt-BR" sz="1400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Carretero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os Coordenadores das Comissões do Tribunal do Júri, 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Lucas Hernandes Lopes e de Direito Eleitoral, Fabricio Pires de Carvalho, 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participaram do Júri simulado organizado pelos Discentes da Faculdade de Direito Anhanguera de São José do Rio Preto.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C:\Users\OABSP\Downloads\WhatsApp Image 2025-11-25 at 19.21.57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3" y="1561371"/>
            <a:ext cx="3155358" cy="457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OABSP\Downloads\WhatsApp Image 2025-11-25 at 19.21.56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71" y="1561371"/>
            <a:ext cx="3347634" cy="457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:\Users\OABSP\Downloads\WhatsApp Image 2025-11-25 at 19.21.54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05" y="1561371"/>
            <a:ext cx="5079730" cy="4575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57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3987" y="96466"/>
            <a:ext cx="11902698" cy="1164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Em 25/11/2025, o Coordenador da Comissão da Advocacia de </a:t>
            </a:r>
            <a:r>
              <a:rPr lang="pt-BR" sz="1400" kern="0" dirty="0" err="1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Ipiguá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José </a:t>
            </a:r>
            <a:r>
              <a:rPr lang="pt-BR" sz="1400" kern="0" dirty="0" err="1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Rosseto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representou a OAB Rio Preto na Correição do Oficial de Registro </a:t>
            </a:r>
            <a:r>
              <a:rPr lang="pt-BR" sz="1400" kern="0" dirty="0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Cível 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das Pessoas Naturais e Tabelião de Notas do Município de </a:t>
            </a:r>
            <a:r>
              <a:rPr lang="pt-BR" sz="1400" kern="0" dirty="0" err="1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Ipiguá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 </a:t>
            </a:r>
            <a:endParaRPr lang="pt-BR" sz="1400" kern="1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Participaram da correição, o </a:t>
            </a:r>
            <a:r>
              <a:rPr lang="pt-BR" sz="1400" kern="0" dirty="0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Juiz 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de Direito, José Roberto, o Oficial do Cartório, Rafael e o Juiz de </a:t>
            </a:r>
            <a:r>
              <a:rPr lang="pt-BR" sz="1400" kern="0" dirty="0" smtClean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Paz, 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Adelson</a:t>
            </a:r>
            <a:r>
              <a:rPr lang="pt-BR" sz="1400" kern="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4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C:\Users\OABSP\Downloads\WhatsApp Image 2025-11-26 at 09.22.2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49" y="1926794"/>
            <a:ext cx="5563973" cy="4009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96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985" y="59199"/>
            <a:ext cx="11825206" cy="1127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100" dirty="0">
                <a:solidFill>
                  <a:srgbClr val="242424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25/11/2025, o 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Coordenador da Comissão de Direito Ambiental da OAB Rio Preto, Rafael Azeredo, concedeu entrevista à Record TV Rio Preto, o qual abordou o tema: “Estação Ecológica do Noroeste Paulista: Entenda a proposta de mudança que gera polêmica”.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Veja a reportagem completa: </a:t>
            </a:r>
            <a:r>
              <a:rPr lang="pt-BR" sz="1400" u="sng" kern="100" dirty="0">
                <a:solidFill>
                  <a:srgbClr val="0563C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https://www.youtube.com/watch?v=H2iM_oWGfbc&amp;t=17s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14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3"/>
          <a:stretch>
            <a:fillRect/>
          </a:stretch>
        </p:blipFill>
        <p:spPr>
          <a:xfrm>
            <a:off x="2794496" y="1797905"/>
            <a:ext cx="6546183" cy="41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6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0738" y="121192"/>
            <a:ext cx="11832956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Em 25/11/2025, ocorreu o Grupo de Estudos da Comissão das Mulheres Advogadas, Coordenadora Isabella Borges, sobre o tema: "Do Vale Tudo à </a:t>
            </a:r>
            <a:r>
              <a:rPr lang="pt-BR" sz="1400" kern="0" dirty="0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Consciência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O Despertar da Advocacia", que teve como palestrantes a </a:t>
            </a:r>
            <a:r>
              <a:rPr lang="pt-BR" sz="1400" kern="0" dirty="0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Advogada, 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Flávia Costa.  </a:t>
            </a:r>
            <a:endParaRPr lang="pt-BR" sz="1400" kern="1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Participaram do encontro, a </a:t>
            </a:r>
            <a:r>
              <a:rPr lang="pt-BR" sz="1400" kern="0" dirty="0" err="1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Vice-Coordenadora</a:t>
            </a:r>
            <a:r>
              <a:rPr lang="pt-BR" sz="1400" kern="0" dirty="0" smtClean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da Comissão das Mulheres Advogadas, Adriana Baptista, além de membros das comissões, advogadas(os) e interessadas(os).</a:t>
            </a:r>
            <a:endParaRPr lang="pt-BR" sz="1400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C:\Users\OABSP\Downloads\WhatsApp Image 2025-11-25 at 19.21.0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94" y="1572230"/>
            <a:ext cx="3552422" cy="515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:\Users\OABSP\Downloads\WhatsApp Image 2025-11-25 at 19.21.03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15" y="1572230"/>
            <a:ext cx="3537489" cy="5151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6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7235" y="71389"/>
            <a:ext cx="1191819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26/11/2025, a Presidente da OAB Rio Preto, </a:t>
            </a:r>
            <a:r>
              <a:rPr lang="pt-BR" sz="1400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Izabela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Fantazia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participou da 3ª reunião online do Grupo de Trabalho Estratégico “Diferentes Vozes, um Único Propósito” organizado pela Secretaria Municipal da Mulher, Pessoa com Deficiência e Igualdade Racial, Secretária </a:t>
            </a:r>
            <a:r>
              <a:rPr lang="pt-BR" sz="1400" kern="1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Municipal, </a:t>
            </a:r>
            <a:r>
              <a:rPr lang="pt-BR" sz="1400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Rosicler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Pereira Marcolino </a:t>
            </a:r>
            <a:r>
              <a:rPr lang="pt-BR" sz="1400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Quartieri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teve a participação do 3ª Vice-Presidente e Diretor de Sustentabilidade da </a:t>
            </a:r>
            <a:r>
              <a:rPr lang="pt-BR" sz="1400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Acirp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Osvaldo </a:t>
            </a:r>
            <a:r>
              <a:rPr lang="pt-BR" sz="1400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Luis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Nascimento; da Empresária, </a:t>
            </a:r>
            <a:r>
              <a:rPr lang="pt-BR" sz="1400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Patricia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Braile(Braile Biomédica); da Diretora do </a:t>
            </a:r>
            <a:r>
              <a:rPr lang="pt-BR" sz="1400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Ciesp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Noroeste Paulista, Aldina D’</a:t>
            </a:r>
            <a:r>
              <a:rPr lang="pt-BR" sz="1400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Amico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da Vice-Diretora e docente do Departamento de Educação do </a:t>
            </a:r>
            <a:r>
              <a:rPr lang="pt-BR" sz="1400" kern="1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Ibilce</a:t>
            </a:r>
            <a:r>
              <a:rPr lang="pt-BR" sz="1400" kern="1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Mônica Abrantes e da Servidora Janaína. 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 descr="C:\Users\OABSP\Downloads\WhatsApp Image 2025-11-26 at 16.08.39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61" y="1804379"/>
            <a:ext cx="2544144" cy="4898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26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9485" y="197573"/>
            <a:ext cx="11809709" cy="704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400" kern="0" dirty="0">
                <a:solidFill>
                  <a:srgbClr val="24242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Em 26/11/2025, </a:t>
            </a:r>
            <a:r>
              <a:rPr lang="pt-BR" sz="1400" kern="1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Coordenadora da Comissão da Jovem Advocacia, Mayara Rodrigues de Arruda </a:t>
            </a:r>
            <a:r>
              <a:rPr lang="pt-BR" sz="1400" kern="0" dirty="0">
                <a:solidFill>
                  <a:srgbClr val="22222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representou a OAB Rio Preto na Reunião de Presidentes das Comissões da Jovem Advocacia das Subseções, organizada pela OABSP.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C:\Users\OABSP\Downloads\WhatsApp Image 2025-11-26 at 19.58.55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17" y="1798771"/>
            <a:ext cx="6495244" cy="3803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70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8409</TotalTime>
  <Words>849</Words>
  <Application>Microsoft Office PowerPoint</Application>
  <PresentationFormat>Widescreen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OABSP</dc:creator>
  <cp:lastModifiedBy>OABSP</cp:lastModifiedBy>
  <cp:revision>346</cp:revision>
  <dcterms:created xsi:type="dcterms:W3CDTF">2025-06-27T16:50:17Z</dcterms:created>
  <dcterms:modified xsi:type="dcterms:W3CDTF">2025-11-28T19:11:11Z</dcterms:modified>
</cp:coreProperties>
</file>